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69" r:id="rId1"/>
  </p:sldMasterIdLst>
  <p:notesMasterIdLst>
    <p:notesMasterId r:id="rId7"/>
  </p:notesMasterIdLst>
  <p:sldIdLst>
    <p:sldId id="256" r:id="rId2"/>
    <p:sldId id="261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Arial Black" panose="020B0A04020102020204" pitchFamily="34" charset="0"/>
      <p:bold r:id="rId8"/>
    </p:embeddedFont>
    <p:embeddedFont>
      <p:font typeface="Gill Sans MT" panose="020B0502020104020203" pitchFamily="34" charset="0"/>
      <p:regular r:id="rId9"/>
      <p:bold r:id="rId10"/>
      <p:italic r:id="rId11"/>
      <p:boldItalic r:id="rId12"/>
    </p:embeddedFont>
    <p:embeddedFont>
      <p:font typeface="Inter" panose="020B0604020202020204" charset="0"/>
      <p:regular r:id="rId13"/>
    </p:embeddedFont>
    <p:embeddedFont>
      <p:font typeface="Lucida Bright" panose="02040602050505020304" pitchFamily="18" charset="0"/>
      <p:regular r:id="rId14"/>
      <p:bold r:id="rId15"/>
      <p:italic r:id="rId16"/>
      <p:boldItalic r:id="rId17"/>
    </p:embeddedFont>
    <p:embeddedFont>
      <p:font typeface="Palatino Linotype" panose="02040502050505030304" pitchFamily="18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8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9757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01335" y="962758"/>
            <a:ext cx="10364488" cy="3049717"/>
          </a:xfrm>
        </p:spPr>
        <p:txBody>
          <a:bodyPr bIns="0" anchor="b">
            <a:normAutofit/>
          </a:bodyPr>
          <a:lstStyle>
            <a:lvl1pPr algn="l">
              <a:defRPr sz="7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01336" y="4237446"/>
            <a:ext cx="10364486" cy="117314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160" b="0" cap="all" baseline="0">
                <a:solidFill>
                  <a:schemeClr val="tx1"/>
                </a:solidFill>
              </a:defRPr>
            </a:lvl1pPr>
            <a:lvl2pPr marL="548640" indent="0" algn="ctr">
              <a:buNone/>
              <a:defRPr sz="216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9801" y="395169"/>
            <a:ext cx="5968698" cy="3710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725197" y="958767"/>
            <a:ext cx="973223" cy="604294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901336" y="4234250"/>
            <a:ext cx="103644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7781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0014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26933" y="958768"/>
            <a:ext cx="1938890" cy="559186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3606" y="958768"/>
            <a:ext cx="9394596" cy="55918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1326933" y="958768"/>
            <a:ext cx="0" cy="559186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96834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806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31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5940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777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0717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5087" y="2107356"/>
            <a:ext cx="10371785" cy="2265540"/>
          </a:xfrm>
        </p:spPr>
        <p:txBody>
          <a:bodyPr anchor="b">
            <a:normAutofit/>
          </a:bodyPr>
          <a:lstStyle>
            <a:lvl1pPr algn="l"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5087" y="4567435"/>
            <a:ext cx="10356535" cy="1215515"/>
          </a:xfrm>
        </p:spPr>
        <p:txBody>
          <a:bodyPr tIns="91440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45087" y="4565982"/>
            <a:ext cx="103565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587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9061" y="965867"/>
            <a:ext cx="11526762" cy="12711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6797" y="2413054"/>
            <a:ext cx="5574182" cy="41383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96525" y="2420812"/>
            <a:ext cx="5574182" cy="4129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88691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6630" y="964996"/>
            <a:ext cx="11529193" cy="126758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6629" y="2423459"/>
            <a:ext cx="5574182" cy="9623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6629" y="3389124"/>
            <a:ext cx="5574182" cy="31733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94835" y="2427604"/>
            <a:ext cx="5574182" cy="962684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640" b="0" cap="all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94835" y="3385790"/>
            <a:ext cx="5574182" cy="31648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53834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744675" y="2216506"/>
            <a:ext cx="1152902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2829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8927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3606" y="958768"/>
            <a:ext cx="3927719" cy="2696540"/>
          </a:xfrm>
        </p:spPr>
        <p:txBody>
          <a:bodyPr anchor="b">
            <a:normAutofit/>
          </a:bodyPr>
          <a:lstStyle>
            <a:lvl1pPr algn="l">
              <a:defRPr sz="28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2457" y="958769"/>
            <a:ext cx="7214964" cy="559059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3606" y="3846590"/>
            <a:ext cx="3930016" cy="2697817"/>
          </a:xfrm>
        </p:spPr>
        <p:txBody>
          <a:bodyPr/>
          <a:lstStyle>
            <a:lvl1pPr marL="0" indent="0" algn="l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4/21/2025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737936" y="3846589"/>
            <a:ext cx="3923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76091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8972865" y="578605"/>
            <a:ext cx="4889440" cy="617892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1447" y="1355416"/>
            <a:ext cx="6638794" cy="2196701"/>
          </a:xfrm>
        </p:spPr>
        <p:txBody>
          <a:bodyPr anchor="b">
            <a:normAutofit/>
          </a:bodyPr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49268" y="1347051"/>
            <a:ext cx="3349405" cy="463959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40395" y="3775191"/>
            <a:ext cx="6629285" cy="2404490"/>
          </a:xfrm>
        </p:spPr>
        <p:txBody>
          <a:bodyPr>
            <a:normAutofit/>
          </a:bodyPr>
          <a:lstStyle>
            <a:lvl1pPr marL="0" indent="0" algn="l">
              <a:buNone/>
              <a:defRPr sz="216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36859" y="6563828"/>
            <a:ext cx="6632821" cy="384148"/>
          </a:xfrm>
        </p:spPr>
        <p:txBody>
          <a:bodyPr/>
          <a:lstStyle>
            <a:lvl1pPr algn="l">
              <a:defRPr/>
            </a:lvl1pPr>
          </a:lstStyle>
          <a:p>
            <a:fld id="{90298CD5-6C1E-4009-B41F-6DF62E31D3BE}" type="datetimeFigureOut">
              <a:rPr lang="en-US" smtClean="0"/>
              <a:pPr/>
              <a:t>4/21/2025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36858" y="382369"/>
            <a:ext cx="6649205" cy="38511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736859" y="3772326"/>
            <a:ext cx="663282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01587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423372"/>
            <a:ext cx="14630400" cy="49271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7351776"/>
            <a:ext cx="14630400" cy="89154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1895" y="965423"/>
            <a:ext cx="11523930" cy="12590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1895" y="2418879"/>
            <a:ext cx="11523930" cy="414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4966" y="396445"/>
            <a:ext cx="4200858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4/21/2025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1895" y="395169"/>
            <a:ext cx="7126603" cy="371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6073" y="958767"/>
            <a:ext cx="973223" cy="6042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36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7354096"/>
            <a:ext cx="146304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116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384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2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8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4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bluediamondgallery.com/wooden-tile/t/thank-you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creativecommons.org/licenses/by-sa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498" y="0"/>
            <a:ext cx="596590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6876" y="727952"/>
            <a:ext cx="9619802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400" b="1" kern="0" spc="-98" dirty="0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  <a:ea typeface="Verdana" panose="020B0604030504040204" pitchFamily="34" charset="0"/>
                <a:cs typeface="Petrona Bold" pitchFamily="34" charset="-120"/>
              </a:rPr>
              <a:t>File System Development : </a:t>
            </a:r>
          </a:p>
          <a:p>
            <a:pPr marL="0" indent="0" algn="l">
              <a:lnSpc>
                <a:spcPts val="6100"/>
              </a:lnSpc>
              <a:buNone/>
            </a:pPr>
            <a:r>
              <a:rPr lang="en-US" sz="4400" b="1" kern="0" spc="-98" dirty="0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  <a:ea typeface="Verdana" panose="020B0604030504040204" pitchFamily="34" charset="0"/>
                <a:cs typeface="Petrona Bold" pitchFamily="34" charset="-120"/>
              </a:rPr>
              <a:t>An Introduction</a:t>
            </a:r>
            <a:endParaRPr lang="en-US" sz="4400" dirty="0">
              <a:solidFill>
                <a:schemeClr val="accent1">
                  <a:lumMod val="50000"/>
                </a:schemeClr>
              </a:solidFill>
              <a:latin typeface="Lucida Bright" panose="02040602050505020304" pitchFamily="18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26876" y="265351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latin typeface="Lucida Bright" panose="02040602050505020304" pitchFamily="18" charset="0"/>
                <a:ea typeface="Inter" pitchFamily="34" charset="-122"/>
                <a:cs typeface="Inter" pitchFamily="34" charset="-120"/>
              </a:rPr>
              <a:t>This presentation introduces a file system development project. It covers the importance of file systems, the project scope, and key objectives. Learn about organizing data, accessing files, and gaining system-level programming experience.</a:t>
            </a:r>
            <a:endParaRPr lang="en-US" sz="2400" dirty="0">
              <a:latin typeface="Lucida Bright" panose="020406020505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D5E816-4721-024A-89FE-2CE349C177EE}"/>
              </a:ext>
            </a:extLst>
          </p:cNvPr>
          <p:cNvSpPr txBox="1"/>
          <p:nvPr/>
        </p:nvSpPr>
        <p:spPr>
          <a:xfrm>
            <a:off x="426876" y="5705421"/>
            <a:ext cx="72148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Black" panose="020B0A04020102020204" pitchFamily="34" charset="0"/>
              </a:rPr>
              <a:t>Presented By :-</a:t>
            </a:r>
          </a:p>
          <a:p>
            <a:r>
              <a:rPr lang="en-US" sz="2000" dirty="0">
                <a:latin typeface="Arial Black" panose="020B0A04020102020204" pitchFamily="34" charset="0"/>
              </a:rPr>
              <a:t>Ayushi Bindal (1/23/SET/BCS/341)</a:t>
            </a:r>
          </a:p>
          <a:p>
            <a:r>
              <a:rPr lang="en-US" sz="2000" dirty="0">
                <a:latin typeface="Arial Black" panose="020B0A04020102020204" pitchFamily="34" charset="0"/>
              </a:rPr>
              <a:t>Diya Sharma (1/23/SET/BCS/347)</a:t>
            </a:r>
          </a:p>
          <a:p>
            <a:r>
              <a:rPr lang="en-US" sz="2000" dirty="0">
                <a:latin typeface="Arial Black" panose="020B0A04020102020204" pitchFamily="34" charset="0"/>
              </a:rPr>
              <a:t>Shaurya Karn (1/23/SET/BCS/339)</a:t>
            </a:r>
            <a:endParaRPr lang="en-IN" sz="2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FE5E7-F26B-DD7A-35B9-65899205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1895" y="1239253"/>
            <a:ext cx="11523930" cy="145582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  <a:latin typeface="Lucida Bright" panose="02040602050505020304" pitchFamily="18" charset="0"/>
              </a:rPr>
              <a:t>Design and architect</a:t>
            </a:r>
            <a:endParaRPr lang="en-IN" sz="5400" dirty="0">
              <a:solidFill>
                <a:schemeClr val="accent1">
                  <a:lumMod val="7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CBCD6-C0A3-91EB-47F2-D6AAB79FB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1895" y="2947737"/>
            <a:ext cx="11523930" cy="3611878"/>
          </a:xfrm>
        </p:spPr>
        <p:txBody>
          <a:bodyPr/>
          <a:lstStyle/>
          <a:p>
            <a:r>
              <a:rPr lang="en-US" dirty="0">
                <a:latin typeface="Inter" panose="020B0604020202020204" charset="0"/>
                <a:ea typeface="Inter" panose="020B0604020202020204" charset="0"/>
              </a:rPr>
              <a:t>We have used </a:t>
            </a:r>
            <a:r>
              <a:rPr lang="en-US" b="1" u="sng" dirty="0">
                <a:latin typeface="Inter" panose="020B0604020202020204" charset="0"/>
                <a:ea typeface="Inter" panose="020B0604020202020204" charset="0"/>
              </a:rPr>
              <a:t>Python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for our File System Development Project as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Python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simplifies file system development with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built-in modules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like </a:t>
            </a:r>
            <a:r>
              <a:rPr lang="en-US" b="1" dirty="0" err="1">
                <a:latin typeface="Inter" panose="020B0604020202020204" charset="0"/>
                <a:ea typeface="Inter" panose="020B0604020202020204" charset="0"/>
              </a:rPr>
              <a:t>os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and </a:t>
            </a:r>
            <a:r>
              <a:rPr lang="en-US" b="1" dirty="0" err="1">
                <a:latin typeface="Inter" panose="020B0604020202020204" charset="0"/>
                <a:ea typeface="Inter" panose="020B0604020202020204" charset="0"/>
              </a:rPr>
              <a:t>shutil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, enabling smooth file and folder operations across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Windows, Linux, and Mac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.</a:t>
            </a:r>
          </a:p>
          <a:p>
            <a:r>
              <a:rPr lang="en-US" dirty="0">
                <a:latin typeface="Inter" panose="020B0604020202020204" charset="0"/>
                <a:ea typeface="Inter" panose="020B0604020202020204" charset="0"/>
              </a:rPr>
              <a:t>With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concise syntax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and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automatic error handling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,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Python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ensures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faster development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while maintaining stability. Its flexibility allows easy upgrades, whether adding a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GUI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or expanding to a </a:t>
            </a:r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cloud-based system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5419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11842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734" y="605790"/>
            <a:ext cx="6351508" cy="756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750" b="1" kern="0" spc="-95" dirty="0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  <a:ea typeface="Petrona Bold" pitchFamily="34" charset="-122"/>
                <a:cs typeface="Petrona Bold" pitchFamily="34" charset="-120"/>
              </a:rPr>
              <a:t>Implementation Details</a:t>
            </a:r>
            <a:endParaRPr lang="en-US" sz="4750" dirty="0">
              <a:solidFill>
                <a:schemeClr val="accent1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883442" y="1684853"/>
            <a:ext cx="8614611" cy="1317784"/>
          </a:xfrm>
          <a:prstGeom prst="roundRect">
            <a:avLst>
              <a:gd name="adj" fmla="val 701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6484382" y="1920121"/>
            <a:ext cx="3026331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IN" sz="2400" dirty="0"/>
              <a:t>File Management</a:t>
            </a:r>
            <a:endParaRPr lang="en-US" sz="2350" dirty="0">
              <a:latin typeface="Palatino Linotype" panose="0204050205050503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484382" y="2430423"/>
            <a:ext cx="714803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/>
              <a:t>Create, read, write, copy, delete, and rename files</a:t>
            </a:r>
          </a:p>
        </p:txBody>
      </p:sp>
      <p:sp>
        <p:nvSpPr>
          <p:cNvPr id="7" name="Shape 4"/>
          <p:cNvSpPr/>
          <p:nvPr/>
        </p:nvSpPr>
        <p:spPr>
          <a:xfrm>
            <a:off x="4824663" y="3177302"/>
            <a:ext cx="8506325" cy="1317784"/>
          </a:xfrm>
          <a:prstGeom prst="roundRect">
            <a:avLst>
              <a:gd name="adj" fmla="val 701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8" name="Text 5"/>
          <p:cNvSpPr/>
          <p:nvPr/>
        </p:nvSpPr>
        <p:spPr>
          <a:xfrm>
            <a:off x="5883442" y="3431857"/>
            <a:ext cx="3026331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IN" sz="2400" dirty="0"/>
              <a:t>Directory Management</a:t>
            </a:r>
            <a:endParaRPr lang="en-US" sz="2350" dirty="0">
              <a:latin typeface="Palatino Linotype" panose="0204050205050503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883442" y="3933110"/>
            <a:ext cx="714803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IN" sz="2000" dirty="0"/>
              <a:t>Create, list, and delete folders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5883442" y="4768096"/>
            <a:ext cx="8614611" cy="1317784"/>
          </a:xfrm>
          <a:prstGeom prst="roundRect">
            <a:avLst>
              <a:gd name="adj" fmla="val 701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84382" y="4995743"/>
            <a:ext cx="3026331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IN" sz="2400" dirty="0"/>
              <a:t>Error Handling</a:t>
            </a:r>
            <a:endParaRPr lang="en-US" sz="2350" dirty="0">
              <a:latin typeface="Palatino Linotype" panose="0204050205050503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484382" y="5506045"/>
            <a:ext cx="714803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/>
              <a:t>Displays error messages if a file or folder does not exist</a:t>
            </a:r>
          </a:p>
        </p:txBody>
      </p:sp>
      <p:sp>
        <p:nvSpPr>
          <p:cNvPr id="13" name="Shape 10"/>
          <p:cNvSpPr/>
          <p:nvPr/>
        </p:nvSpPr>
        <p:spPr>
          <a:xfrm>
            <a:off x="4824664" y="6305907"/>
            <a:ext cx="8506325" cy="1317784"/>
          </a:xfrm>
          <a:prstGeom prst="roundRect">
            <a:avLst>
              <a:gd name="adj" fmla="val 7015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883442" y="6475965"/>
            <a:ext cx="3073479" cy="378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IN" sz="2400" dirty="0"/>
              <a:t>Menu-Driven System</a:t>
            </a:r>
            <a:endParaRPr lang="en-US" sz="2350" dirty="0">
              <a:latin typeface="Palatino Linotype" panose="0204050205050503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883442" y="7062865"/>
            <a:ext cx="7148036" cy="3521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/>
              <a:t>Users can perform operations through a simple menu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6542"/>
            <a:ext cx="6263878" cy="889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chemeClr val="accent1">
                    <a:lumMod val="50000"/>
                  </a:schemeClr>
                </a:solidFill>
                <a:latin typeface="Lucida Bright" panose="02040602050505020304" pitchFamily="18" charset="0"/>
                <a:ea typeface="Petrona Bold" pitchFamily="34" charset="-122"/>
                <a:cs typeface="Petrona Bold" pitchFamily="34" charset="-120"/>
              </a:rPr>
              <a:t>Testing and Evaluation</a:t>
            </a:r>
            <a:endParaRPr lang="en-US" sz="4900" dirty="0">
              <a:solidFill>
                <a:schemeClr val="accent1">
                  <a:lumMod val="50000"/>
                </a:schemeClr>
              </a:solidFill>
              <a:latin typeface="Lucida Bright" panose="020406020505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529692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7" y="1575056"/>
            <a:ext cx="3118842" cy="472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alatino Linotype" panose="02040502050505030304" pitchFamily="18" charset="0"/>
                <a:ea typeface="Petrona Bold" pitchFamily="34" charset="-122"/>
                <a:cs typeface="Petrona Bold" pitchFamily="34" charset="-120"/>
              </a:rPr>
              <a:t>Testing Strategies</a:t>
            </a:r>
            <a:endParaRPr lang="en-US" sz="2450" dirty="0">
              <a:latin typeface="Palatino Linotype" panose="0204050205050503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587577" y="2096668"/>
            <a:ext cx="6762631" cy="505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IN" sz="1600" dirty="0">
                <a:latin typeface="Inter" panose="020B0604020202020204" charset="0"/>
                <a:ea typeface="Inter" panose="020B0604020202020204" charset="0"/>
              </a:rPr>
              <a:t>Error handling verification for invalid inputs</a:t>
            </a: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587576" y="2602476"/>
            <a:ext cx="6762631" cy="434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IN" sz="1600" dirty="0">
                <a:latin typeface="Inter" panose="020B0604020202020204" charset="0"/>
                <a:ea typeface="Inter" panose="020B0604020202020204" charset="0"/>
              </a:rPr>
              <a:t>Ensuring smooth user interaction via the menu-driven system</a:t>
            </a: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187997"/>
            <a:ext cx="566976" cy="64277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87579" y="3303270"/>
            <a:ext cx="3118842" cy="6427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alatino Linotype" panose="02040502050505030304" pitchFamily="18" charset="0"/>
                <a:ea typeface="Petrona Bold" pitchFamily="34" charset="-122"/>
                <a:cs typeface="Petrona Bold" pitchFamily="34" charset="-120"/>
              </a:rPr>
              <a:t>Performance Metrics</a:t>
            </a:r>
            <a:endParaRPr lang="en-US" sz="2450" dirty="0">
              <a:latin typeface="Palatino Linotype" panose="02040502050505030304" pitchFamily="18" charset="0"/>
            </a:endParaRPr>
          </a:p>
        </p:txBody>
      </p:sp>
      <p:sp>
        <p:nvSpPr>
          <p:cNvPr id="10" name="Text 5"/>
          <p:cNvSpPr/>
          <p:nvPr/>
        </p:nvSpPr>
        <p:spPr>
          <a:xfrm>
            <a:off x="1587575" y="3761942"/>
            <a:ext cx="6762631" cy="52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Efficiency of directory management operations</a:t>
            </a:r>
          </a:p>
        </p:txBody>
      </p:sp>
      <p:sp>
        <p:nvSpPr>
          <p:cNvPr id="11" name="Text 6"/>
          <p:cNvSpPr/>
          <p:nvPr/>
        </p:nvSpPr>
        <p:spPr>
          <a:xfrm>
            <a:off x="1587579" y="4292567"/>
            <a:ext cx="6762631" cy="489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Handling of large file operations without lag</a:t>
            </a: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87" y="5041603"/>
            <a:ext cx="566976" cy="6508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587579" y="5130329"/>
            <a:ext cx="3118842" cy="473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alatino Linotype" panose="02040502050505030304" pitchFamily="18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2450" dirty="0">
              <a:latin typeface="Palatino Linotype" panose="0204050205050503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587574" y="5603733"/>
            <a:ext cx="6762631" cy="505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600" b="1" dirty="0">
                <a:latin typeface="Inter" panose="020B0604020202020204" charset="0"/>
                <a:ea typeface="Inter" panose="020B0604020202020204" charset="0"/>
              </a:rPr>
              <a:t>GUI Integration</a:t>
            </a: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 for better user experience and ease of access</a:t>
            </a:r>
            <a:endParaRPr lang="en-US" sz="175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587579" y="6037836"/>
            <a:ext cx="6762631" cy="420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Optimized file search and sorting functionalities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D2ABA0-09F0-7F74-04F1-980F9C5A7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AE8B0C-CBEE-360C-8DAD-B27EC1537364}"/>
              </a:ext>
            </a:extLst>
          </p:cNvPr>
          <p:cNvSpPr txBox="1"/>
          <p:nvPr/>
        </p:nvSpPr>
        <p:spPr>
          <a:xfrm>
            <a:off x="0" y="8229600"/>
            <a:ext cx="14630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www.thebluediamondgallery.com/wooden-tile/t/thank-you.html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233398873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65</TotalTime>
  <Words>268</Words>
  <Application>Microsoft Office PowerPoint</Application>
  <PresentationFormat>Custom</PresentationFormat>
  <Paragraphs>33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Gill Sans MT</vt:lpstr>
      <vt:lpstr>Arial</vt:lpstr>
      <vt:lpstr>Lucida Bright</vt:lpstr>
      <vt:lpstr>Inter</vt:lpstr>
      <vt:lpstr>Arial Black</vt:lpstr>
      <vt:lpstr>Palatino Linotype</vt:lpstr>
      <vt:lpstr>Gallery</vt:lpstr>
      <vt:lpstr>PowerPoint Presentation</vt:lpstr>
      <vt:lpstr>Design and architect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Ayushi Bindal</cp:lastModifiedBy>
  <cp:revision>7</cp:revision>
  <dcterms:created xsi:type="dcterms:W3CDTF">2025-03-27T14:18:56Z</dcterms:created>
  <dcterms:modified xsi:type="dcterms:W3CDTF">2025-04-21T05:51:35Z</dcterms:modified>
</cp:coreProperties>
</file>